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C5D5D-23F9-4C40-8472-78E4A6AA6739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3083F-FFC6-4A36-96C7-9199E18B5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7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E341-9CBB-4E66-85BB-D1083503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D34A5-D873-405E-A884-86253D91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60AD-34A8-4F5B-B417-CA073C3A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3E89-67FE-4C80-A863-408098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CAB5-8126-4992-8018-B0654F58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409-5871-4423-89F6-8BF5608C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B466B-7AE3-448F-8399-433CF8D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2BF6-2E64-4DF4-B389-FF550BD4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0FEE-618D-41FB-A72B-F36972EA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6895-62E6-4E7E-A028-9BDECED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E6B5C-5BE7-4EC3-B509-D9FA3F5A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B83E5-F326-4C01-941C-B8D086BA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27D6-4F7D-4A50-90E1-FEC1256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6334-D9BF-4F72-B927-8CEA1BCD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5A9A-8C22-4D92-9D72-237F745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FB2-D78E-495D-961F-B1EB9F2B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0C9D-C5E6-400E-A674-4C2DBBA3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D484-87CC-4D92-9742-AFE09C1E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577-0ADA-456F-84EC-C7478BAE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A7C6-8EE7-4C2A-A11F-4EDFF3F1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0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F48-1893-4A3F-B365-57DC9B1E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FBB3-5BD8-43E2-8C89-7BEBA10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5794-0059-4508-AD00-2082A28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CB47F-45E5-4272-B0A0-F34774DA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529F-3ADA-4771-A1A8-B92FB6BF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9A52-538E-406A-8D40-8D70ECD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F37F-08FD-4C10-9417-868D6C0E5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778B2-5D36-4955-85E2-7726F9E9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39C0-16C4-46B1-83EA-4925AEDF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2E47-3E5E-485C-9154-2F87698C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44F7-2121-436B-8360-A349F8C9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E2FC-6F16-4310-99F9-7E5AF82C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7571-6A28-4C91-A719-DB5CB066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8F298-9B51-4CA9-8CCA-A975D347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0B30-7BC9-4297-8903-E27C4873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34198-25DC-4D43-9EB1-08B0EA089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332E-85E2-4503-AA0D-206B4B58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E5390-2B0A-4F47-9B50-823FA71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2C7D0-B953-4C6A-B940-A75586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1FA5-3624-42E9-AB70-CC6B2ACB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C650E-8615-46ED-AF51-117BDE64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7A37-0467-4D10-8849-49C716A4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1D16A-3F9A-4A1E-9587-2D0AA4D1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F363-5BA1-4BCE-BB74-F5C92CA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7B9A-03A0-4D61-A344-A6B53F0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F1AA-AF28-406D-B9FE-4610B6A8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5C80-2C72-4DDE-95FD-59B69363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C93F-855C-4019-AD6F-56E308B1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A837-9B1E-4185-9A03-7785EE29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7447-96C4-4B74-A2D3-1BFDC13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91BD-10AA-44CA-86A2-62F8F41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CEF84-69ED-4398-9A2E-A5AA641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DA72-45CB-45A8-B5A9-D6F1CA1A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8C8AB-B76D-44BA-88E2-2A1368BB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1A1F-AC30-43FB-92CE-06727182A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EC6A0-8700-4B62-AAFC-17D2E173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845B6-F5D4-43AF-9846-3D9D4705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BD57E-F1DB-4345-9D04-B9ACEA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A64DC-E9FD-4E33-9C58-C5529D24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B3C6-A91B-4D65-92FE-077C234D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B339-8B84-444F-90B8-FD9143EAB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5EE6-9EE1-4185-B480-BE242E563F7D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4EE-D010-4D44-8616-BF1ADB5E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4F22-EC75-4865-8332-72A4E78C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83" y="82697"/>
            <a:ext cx="110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Data Structures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9323" y="1218618"/>
            <a:ext cx="895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Arrays: contiguous area of memory consisting of equal-size elements indexed by contiguous integers.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access: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element_size</a:t>
            </a:r>
            <a:r>
              <a:rPr lang="en-US" dirty="0"/>
              <a:t> x (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err="1"/>
              <a:t>first_index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multi-dimensional arrays: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elem_size</a:t>
            </a:r>
            <a:r>
              <a:rPr lang="en-US" dirty="0"/>
              <a:t> x ((</a:t>
            </a:r>
            <a:r>
              <a:rPr lang="en-US" dirty="0" err="1"/>
              <a:t>row_index</a:t>
            </a:r>
            <a:r>
              <a:rPr lang="en-US" dirty="0"/>
              <a:t> – </a:t>
            </a:r>
            <a:r>
              <a:rPr lang="en-US" dirty="0" err="1"/>
              <a:t>first_row_index</a:t>
            </a:r>
            <a:r>
              <a:rPr lang="en-US" dirty="0"/>
              <a:t>) x </a:t>
            </a:r>
            <a:r>
              <a:rPr lang="en-US" dirty="0" err="1"/>
              <a:t>row_size</a:t>
            </a:r>
            <a:r>
              <a:rPr lang="en-US" dirty="0"/>
              <a:t> + (</a:t>
            </a:r>
            <a:r>
              <a:rPr lang="en-US" dirty="0" err="1"/>
              <a:t>column_index</a:t>
            </a:r>
            <a:r>
              <a:rPr lang="en-US" dirty="0"/>
              <a:t> – </a:t>
            </a:r>
            <a:r>
              <a:rPr lang="en-US" dirty="0" err="1"/>
              <a:t>first_column_index</a:t>
            </a:r>
            <a:r>
              <a:rPr lang="en-US" dirty="0"/>
              <a:t>)).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to add/remove at the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Linear-time to add/remove at an arbitrary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Singly-Linked Lists: Head + Node contains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next pointer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F865-00DB-403E-8052-DF0426A4924A}"/>
              </a:ext>
            </a:extLst>
          </p:cNvPr>
          <p:cNvSpPr txBox="1"/>
          <p:nvPr/>
        </p:nvSpPr>
        <p:spPr>
          <a:xfrm>
            <a:off x="279323" y="758379"/>
            <a:ext cx="1124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1 Basic Data Structures</a:t>
            </a:r>
            <a:endParaRPr lang="en-US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DBA1B-2E0B-4FCA-878F-6ED6AA0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66" y="931998"/>
            <a:ext cx="2658926" cy="81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C7253-A46F-4CFD-80AA-B89C6B7D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644" y="1769333"/>
            <a:ext cx="279914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EC8E1-C2A9-425C-B027-1BE096AC0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91"/>
          <a:stretch/>
        </p:blipFill>
        <p:spPr>
          <a:xfrm>
            <a:off x="279323" y="3663988"/>
            <a:ext cx="2876096" cy="168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FD8D0-4E77-4C94-94DE-8B0E7924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1" y="3429000"/>
            <a:ext cx="4291080" cy="33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73882-2199-4D35-B568-30525126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243" y="3429000"/>
            <a:ext cx="4040493" cy="3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65C6-2242-4FE0-A951-F5C69431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" y="47626"/>
            <a:ext cx="3153059" cy="183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26477-4036-47F2-ACB8-41A84664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14"/>
          <a:stretch/>
        </p:blipFill>
        <p:spPr>
          <a:xfrm>
            <a:off x="167083" y="1879601"/>
            <a:ext cx="3153059" cy="94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5B30-2617-49FC-AD94-EFE41036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2" y="47625"/>
            <a:ext cx="4520773" cy="27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EF377-A336-4F40-A437-9948A906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b="3803"/>
          <a:stretch/>
        </p:blipFill>
        <p:spPr>
          <a:xfrm>
            <a:off x="7991651" y="47625"/>
            <a:ext cx="3952875" cy="27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30391-696C-46BF-9232-286D0A075A95}"/>
              </a:ext>
            </a:extLst>
          </p:cNvPr>
          <p:cNvSpPr txBox="1"/>
          <p:nvPr/>
        </p:nvSpPr>
        <p:spPr>
          <a:xfrm>
            <a:off x="99584" y="2826737"/>
            <a:ext cx="118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Amortized cost: given a sequence of n operations, the amortized cost is Cost(n operation)/n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78417-F8B7-4EFE-B41C-DC822FD76869}"/>
              </a:ext>
            </a:extLst>
          </p:cNvPr>
          <p:cNvSpPr/>
          <p:nvPr/>
        </p:nvSpPr>
        <p:spPr>
          <a:xfrm>
            <a:off x="76126" y="3158854"/>
            <a:ext cx="432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Aggregate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8FE95-1EF3-4ADB-ACB9-6B5F319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6" y="3490971"/>
            <a:ext cx="4125673" cy="3022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0CC50C-4380-42EA-9F5B-BDB0A9DCCA4A}"/>
              </a:ext>
            </a:extLst>
          </p:cNvPr>
          <p:cNvSpPr/>
          <p:nvPr/>
        </p:nvSpPr>
        <p:spPr>
          <a:xfrm>
            <a:off x="4397437" y="3125832"/>
            <a:ext cx="7523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Banker’s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O(1) amortized cost for each </a:t>
            </a:r>
            <a:r>
              <a:rPr lang="en-US" dirty="0" err="1"/>
              <a:t>PushBack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C3281-3D56-40A2-8947-2BC11A77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11" y="3818353"/>
            <a:ext cx="4255598" cy="299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E7A73-13E1-4252-8F22-E1409CFB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823" y="3818352"/>
            <a:ext cx="3620496" cy="29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8FA16-CD7A-4B6E-BBF2-A3C2B83748E3}"/>
              </a:ext>
            </a:extLst>
          </p:cNvPr>
          <p:cNvSpPr/>
          <p:nvPr/>
        </p:nvSpPr>
        <p:spPr>
          <a:xfrm>
            <a:off x="33867" y="45156"/>
            <a:ext cx="430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Physicist’s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0FB83-D3FC-40BC-A964-45DAD45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7" y="414488"/>
            <a:ext cx="3945727" cy="333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F1DEE-A49C-4A09-96AD-0CDC504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9" y="414488"/>
            <a:ext cx="3750732" cy="3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80EA-1482-4A62-A963-8FD2904E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439888"/>
            <a:ext cx="4157308" cy="331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836A8-8BF8-40EC-AEE6-436C9C01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6" y="3776438"/>
            <a:ext cx="4220742" cy="308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E0EA1-426B-4E43-BF38-776358C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94" y="3742493"/>
            <a:ext cx="3589606" cy="3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81F44-9782-4C2A-83F2-C31670F28BE4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3 Priority Queues and Disjoint Sets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A8F3-5C4C-4C5F-86AF-A216CE4F5F56}"/>
              </a:ext>
            </a:extLst>
          </p:cNvPr>
          <p:cNvSpPr txBox="1"/>
          <p:nvPr/>
        </p:nvSpPr>
        <p:spPr>
          <a:xfrm>
            <a:off x="132566" y="463687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 Queues: C++: </a:t>
            </a:r>
            <a:r>
              <a:rPr lang="en-US" dirty="0" err="1"/>
              <a:t>priority_queue</a:t>
            </a:r>
            <a:r>
              <a:rPr lang="en-US" dirty="0"/>
              <a:t>/Java: </a:t>
            </a:r>
            <a:r>
              <a:rPr lang="en-US" dirty="0" err="1"/>
              <a:t>PriorityQueue</a:t>
            </a:r>
            <a:r>
              <a:rPr lang="en-US" dirty="0"/>
              <a:t>/Python: </a:t>
            </a:r>
            <a:r>
              <a:rPr lang="en-US" dirty="0" err="1"/>
              <a:t>heapq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queue includes </a:t>
            </a:r>
            <a:r>
              <a:rPr lang="en-US" dirty="0" err="1"/>
              <a:t>opertions</a:t>
            </a:r>
            <a:r>
              <a:rPr lang="en-US" dirty="0"/>
              <a:t>: </a:t>
            </a:r>
            <a:r>
              <a:rPr lang="en-US" dirty="0" err="1"/>
              <a:t>PushBack</a:t>
            </a:r>
            <a:r>
              <a:rPr lang="en-US" dirty="0"/>
              <a:t>(e) and </a:t>
            </a:r>
            <a:r>
              <a:rPr lang="en-US" dirty="0" err="1"/>
              <a:t>PopFront</a:t>
            </a:r>
            <a:r>
              <a:rPr lang="en-US" dirty="0"/>
              <a:t>().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priority queue is a queue where each element is assigned a priority and elements come out in order by priority.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7A0E-E8DB-4133-8F34-90E2DD5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361043"/>
            <a:ext cx="3927219" cy="284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BB5D-D7EB-469E-B158-EDC8A063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84" y="1361042"/>
            <a:ext cx="3714679" cy="280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55A9-D6BE-4EA5-BCED-4BEF7BFC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98" y="1361043"/>
            <a:ext cx="4238236" cy="284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0901-67C5-4AD0-8CA5-276EAC3F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6" y="4184489"/>
            <a:ext cx="2770116" cy="26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7D3E-E534-4C54-A46E-548BFF6E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047" y="4169825"/>
            <a:ext cx="2862368" cy="261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B6C10-BC38-4FFC-BE2C-9E5A879E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50" y="4165390"/>
            <a:ext cx="3234685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6C3D4-8277-4D4C-A225-D82DBACD1C60}"/>
              </a:ext>
            </a:extLst>
          </p:cNvPr>
          <p:cNvSpPr/>
          <p:nvPr/>
        </p:nvSpPr>
        <p:spPr>
          <a:xfrm>
            <a:off x="112890" y="33867"/>
            <a:ext cx="1198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Heaps: binary max-heap is a binary tree where the value of each node is at least the values of its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Basic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GetMax</a:t>
            </a:r>
            <a:r>
              <a:rPr lang="en-US" dirty="0"/>
              <a:t>: return the root value. O(1)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Insert: attach a new node to any leaf </a:t>
            </a:r>
            <a:r>
              <a:rPr lang="en-US" dirty="0">
                <a:sym typeface="Wingdings" panose="05000000000000000000" pitchFamily="2" charset="2"/>
              </a:rPr>
              <a:t> shift up &amp; swap problematic node with parent until property is satisfied.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ExtractMax</a:t>
            </a:r>
            <a:r>
              <a:rPr lang="en-US" dirty="0">
                <a:sym typeface="Wingdings" panose="05000000000000000000" pitchFamily="2" charset="2"/>
              </a:rPr>
              <a:t>: replace the root w any leaf  shift down problematic node  swap with larger child.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ChangePriority</a:t>
            </a:r>
            <a:r>
              <a:rPr lang="en-US" dirty="0">
                <a:sym typeface="Wingdings" panose="05000000000000000000" pitchFamily="2" charset="2"/>
              </a:rPr>
              <a:t>: change the priority and shift up or down.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Remove: Change the priority of element to INF  shift up and then call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(). O(Height)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To keep tree shallow, binary tree is complete if all its levels are filled except possible last one which is filled from left to right.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A complete binary tree with n nodes has height at most O(</a:t>
            </a:r>
            <a:r>
              <a:rPr lang="en-US" dirty="0" err="1">
                <a:sym typeface="Wingdings" panose="05000000000000000000" pitchFamily="2" charset="2"/>
              </a:rPr>
              <a:t>logn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Insert the element as a leaf in the leftmost vacant position in the last level and let it shift 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(), replace the root by the last leaf and let it shift 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A8993-7287-45BA-BEFF-3D63DE4E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3173188"/>
            <a:ext cx="4113175" cy="313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6F1D-8CF8-4E6D-A760-B486B3EA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23" y="3173189"/>
            <a:ext cx="3857303" cy="313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56141-2790-4D85-898B-01027F1B5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42"/>
          <a:stretch/>
        </p:blipFill>
        <p:spPr>
          <a:xfrm>
            <a:off x="8312310" y="3173188"/>
            <a:ext cx="376680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73EA6-83EA-4400-9121-ACDCEF6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6567"/>
            <a:ext cx="3604522" cy="1296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78402-A215-4871-93E8-2E24F7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02" y="43723"/>
            <a:ext cx="3604522" cy="321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6EC59-9811-40E9-8B06-22C4C70B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5286417"/>
            <a:ext cx="3607965" cy="152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88D6F-3C89-4F73-9AC9-D2985078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5" y="3304033"/>
            <a:ext cx="3602535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AC6A-BAB3-4492-B627-867598279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91"/>
          <a:stretch/>
        </p:blipFill>
        <p:spPr>
          <a:xfrm>
            <a:off x="46568" y="1354668"/>
            <a:ext cx="3602534" cy="193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FA027-444D-48CE-81EE-E949D55D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93"/>
          <a:stretch/>
        </p:blipFill>
        <p:spPr>
          <a:xfrm>
            <a:off x="46568" y="3297768"/>
            <a:ext cx="3602534" cy="194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F49310-2B27-4D9C-B58F-95B9A7D3E530}"/>
              </a:ext>
            </a:extLst>
          </p:cNvPr>
          <p:cNvSpPr/>
          <p:nvPr/>
        </p:nvSpPr>
        <p:spPr>
          <a:xfrm>
            <a:off x="7251636" y="4372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Heap Sort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E9414-BBE4-45C6-BE7F-C7486283C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3"/>
          <a:stretch/>
        </p:blipFill>
        <p:spPr>
          <a:xfrm>
            <a:off x="7349948" y="413055"/>
            <a:ext cx="3504223" cy="1735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9238E-3969-4686-93C7-003F9E3E09AC}"/>
              </a:ext>
            </a:extLst>
          </p:cNvPr>
          <p:cNvSpPr txBox="1"/>
          <p:nvPr/>
        </p:nvSpPr>
        <p:spPr>
          <a:xfrm>
            <a:off x="10295467" y="1475173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E7A37-7BA8-4534-B594-568B4ED10014}"/>
              </a:ext>
            </a:extLst>
          </p:cNvPr>
          <p:cNvSpPr/>
          <p:nvPr/>
        </p:nvSpPr>
        <p:spPr>
          <a:xfrm>
            <a:off x="7334774" y="2128545"/>
            <a:ext cx="47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Not in-place: use additional space to store the priority queue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an array into a heap for In-place heap sort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A3BF-96B2-484B-ABBC-17E94096E5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62"/>
          <a:stretch/>
        </p:blipFill>
        <p:spPr>
          <a:xfrm>
            <a:off x="7349948" y="3328874"/>
            <a:ext cx="4373347" cy="1495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BC390-9744-4DB8-BA2C-5B9A43E3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48" y="4823927"/>
            <a:ext cx="4243741" cy="1987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E9C7C-8A08-4378-BB77-66191E4A6C69}"/>
              </a:ext>
            </a:extLst>
          </p:cNvPr>
          <p:cNvSpPr txBox="1"/>
          <p:nvPr/>
        </p:nvSpPr>
        <p:spPr>
          <a:xfrm>
            <a:off x="10250215" y="3501797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6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C5446-BAE2-4BCD-8203-52E0F72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22580"/>
            <a:ext cx="4050903" cy="238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98BBF-38BF-4D6C-A955-6EB67FF8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26" y="22581"/>
            <a:ext cx="5220906" cy="2381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F8B8-083F-4829-AC1A-429E37F6FC93}"/>
              </a:ext>
            </a:extLst>
          </p:cNvPr>
          <p:cNvSpPr txBox="1"/>
          <p:nvPr/>
        </p:nvSpPr>
        <p:spPr>
          <a:xfrm>
            <a:off x="25401" y="2532944"/>
            <a:ext cx="118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Sets: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1E30-891E-4A97-8B0F-7786E471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00" y="22580"/>
            <a:ext cx="3043607" cy="23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87770-D8F1-4F3C-BA5F-898F91F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1" y="2902277"/>
            <a:ext cx="3872724" cy="29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8E53-89DD-4B90-898E-3C8C365D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69" y="2902277"/>
            <a:ext cx="4160659" cy="296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BDDF-40CE-4AEA-859E-8EDB5BF4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85" y="2902276"/>
            <a:ext cx="4177114" cy="177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E3A43-2C0A-482E-80C7-659CCDDF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935" y="4677834"/>
            <a:ext cx="4194065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5882E-3C35-434C-AEEB-62CFAF22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492"/>
          <a:stretch/>
        </p:blipFill>
        <p:spPr>
          <a:xfrm>
            <a:off x="35279" y="22578"/>
            <a:ext cx="3227929" cy="297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FBCEB-1CC4-490D-8CDF-10FB13A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08" y="22578"/>
            <a:ext cx="3627602" cy="300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8D83-227B-402A-9B51-F23D1E3D7EA9}"/>
              </a:ext>
            </a:extLst>
          </p:cNvPr>
          <p:cNvSpPr/>
          <p:nvPr/>
        </p:nvSpPr>
        <p:spPr>
          <a:xfrm>
            <a:off x="6890810" y="22578"/>
            <a:ext cx="5265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Linked list for Union: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a set as a linked list, use the list tail as ID of the set and running time is O(1).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24B2-9CAB-425D-92AE-F0C2329C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75" y="945908"/>
            <a:ext cx="3838939" cy="20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052B3-01EB-413F-AE07-7BE2376196F1}"/>
              </a:ext>
            </a:extLst>
          </p:cNvPr>
          <p:cNvSpPr txBox="1"/>
          <p:nvPr/>
        </p:nvSpPr>
        <p:spPr>
          <a:xfrm>
            <a:off x="0" y="3059668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Efficient Implementations using Tree and Union by Rank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each set as a rooted tree and ID of a set is the root of the 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array parent[1…n]: parent[</a:t>
            </a:r>
            <a:r>
              <a:rPr lang="en-US" dirty="0" err="1"/>
              <a:t>i</a:t>
            </a:r>
            <a:r>
              <a:rPr lang="en-US" dirty="0"/>
              <a:t>] is the parent of </a:t>
            </a:r>
            <a:r>
              <a:rPr lang="en-US" dirty="0" err="1"/>
              <a:t>i</a:t>
            </a:r>
            <a:r>
              <a:rPr lang="en-US" dirty="0"/>
              <a:t> or </a:t>
            </a:r>
            <a:r>
              <a:rPr lang="en-US" dirty="0" err="1"/>
              <a:t>i</a:t>
            </a:r>
            <a:r>
              <a:rPr lang="en-US" dirty="0"/>
              <a:t> if it is the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79391-672F-4D2D-A050-A8DA6EEF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" y="3982998"/>
            <a:ext cx="4132740" cy="285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31EF-66A1-4B92-AF82-6F9CE56B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98" y="3982998"/>
            <a:ext cx="3809916" cy="285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E6B-EAAB-44F0-99AE-848C71665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54" y="3982998"/>
            <a:ext cx="5247746" cy="2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3F9F2-B317-4C61-95D6-3C2CC898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" y="45156"/>
            <a:ext cx="3547548" cy="3093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0E4C-5C01-470A-BE4E-2569C5C5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81" y="69547"/>
            <a:ext cx="3925419" cy="294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0C9B7-1A2D-4FCA-ADCD-9C930AF4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7"/>
          <a:stretch/>
        </p:blipFill>
        <p:spPr>
          <a:xfrm>
            <a:off x="7689145" y="45156"/>
            <a:ext cx="4305300" cy="298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55B-550E-47EE-B984-5F7496A7E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1"/>
          <a:stretch/>
        </p:blipFill>
        <p:spPr>
          <a:xfrm>
            <a:off x="60971" y="3476525"/>
            <a:ext cx="3613010" cy="32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90A8-3C80-4C5C-AB30-34CD4F9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66" y="3487814"/>
            <a:ext cx="4196585" cy="324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19AEB-A9AA-4636-9310-61142E429E26}"/>
              </a:ext>
            </a:extLst>
          </p:cNvPr>
          <p:cNvSpPr txBox="1"/>
          <p:nvPr/>
        </p:nvSpPr>
        <p:spPr>
          <a:xfrm>
            <a:off x="4233333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49C9-2426-4590-93B5-7536CE0BC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044" y="3476525"/>
            <a:ext cx="4240985" cy="328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9D18-61ED-4EA8-B358-3A624E1696E2}"/>
              </a:ext>
            </a:extLst>
          </p:cNvPr>
          <p:cNvSpPr txBox="1"/>
          <p:nvPr/>
        </p:nvSpPr>
        <p:spPr>
          <a:xfrm>
            <a:off x="8429918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Union(2,5)</a:t>
            </a:r>
          </a:p>
        </p:txBody>
      </p:sp>
    </p:spTree>
    <p:extLst>
      <p:ext uri="{BB962C8B-B14F-4D97-AF65-F5344CB8AC3E}">
        <p14:creationId xmlns:p14="http://schemas.microsoft.com/office/powerpoint/2010/main" val="89811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F86E-D4F3-41AA-BA58-8C2990F2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" y="45157"/>
            <a:ext cx="3876600" cy="300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D9DCC-8128-4B04-BC9B-0602652FEC39}"/>
              </a:ext>
            </a:extLst>
          </p:cNvPr>
          <p:cNvSpPr txBox="1"/>
          <p:nvPr/>
        </p:nvSpPr>
        <p:spPr>
          <a:xfrm>
            <a:off x="200318" y="914400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Union(3,1)</a:t>
            </a:r>
          </a:p>
          <a:p>
            <a:r>
              <a:rPr lang="en-US" dirty="0"/>
              <a:t>Union(2,3)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3B7C-D1DC-4A59-9AD9-E5FEF38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90" y="45158"/>
            <a:ext cx="3956755" cy="300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684A-C107-45B0-A0BF-02322DA817BC}"/>
              </a:ext>
            </a:extLst>
          </p:cNvPr>
          <p:cNvSpPr txBox="1"/>
          <p:nvPr/>
        </p:nvSpPr>
        <p:spPr>
          <a:xfrm>
            <a:off x="4179929" y="914400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C4EE-D29A-4444-A4FE-A912393D1938}"/>
              </a:ext>
            </a:extLst>
          </p:cNvPr>
          <p:cNvSpPr/>
          <p:nvPr/>
        </p:nvSpPr>
        <p:spPr>
          <a:xfrm>
            <a:off x="7802590" y="83403"/>
            <a:ext cx="4354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 any node </a:t>
            </a:r>
            <a:r>
              <a:rPr lang="en-US" dirty="0" err="1"/>
              <a:t>i</a:t>
            </a:r>
            <a:r>
              <a:rPr lang="en-US" dirty="0"/>
              <a:t>, rank[</a:t>
            </a:r>
            <a:r>
              <a:rPr lang="en-US" dirty="0" err="1"/>
              <a:t>i</a:t>
            </a:r>
            <a:r>
              <a:rPr lang="en-US" dirty="0"/>
              <a:t>] = the height of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height of any tree is at most log</a:t>
            </a:r>
            <a:r>
              <a:rPr lang="en-US" baseline="-25000" dirty="0"/>
              <a:t>2</a:t>
            </a:r>
            <a:r>
              <a:rPr lang="en-US" dirty="0"/>
              <a:t>x.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Any tree of height k has at least 2</a:t>
            </a:r>
            <a:r>
              <a:rPr lang="en-US" baseline="30000" dirty="0"/>
              <a:t>k</a:t>
            </a:r>
            <a:r>
              <a:rPr lang="en-US" dirty="0"/>
              <a:t> nodes.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Union and Find work in time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EFF55-C548-4F3C-91F1-6CF0A2E8AD00}"/>
              </a:ext>
            </a:extLst>
          </p:cNvPr>
          <p:cNvSpPr txBox="1"/>
          <p:nvPr/>
        </p:nvSpPr>
        <p:spPr>
          <a:xfrm>
            <a:off x="49390" y="3059668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Path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2271F-90D8-42D4-9473-A7EAC84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3440666"/>
            <a:ext cx="5429683" cy="3417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A9689D-D9A4-4625-B9F0-AEDE4E686EC8}"/>
              </a:ext>
            </a:extLst>
          </p:cNvPr>
          <p:cNvSpPr/>
          <p:nvPr/>
        </p:nvSpPr>
        <p:spPr>
          <a:xfrm>
            <a:off x="2595531" y="4107892"/>
            <a:ext cx="32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path of Find(6) from 6 to the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Keep the path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18FD0-0F86-4D9C-9B94-9A052999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4" y="3350374"/>
            <a:ext cx="5798253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88CE-846A-49CA-BE6F-A342E80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867"/>
            <a:ext cx="4255459" cy="1399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51134-6AC8-484A-A58F-98A6C6D6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33689"/>
            <a:ext cx="4255459" cy="157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B6CC4-4A86-4364-B6D9-CCAB90A7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59" y="33867"/>
            <a:ext cx="3796341" cy="297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C06D-F043-4B04-B283-8AFDA39E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15" y="52564"/>
            <a:ext cx="4029190" cy="154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39FC4-50DB-49E6-B4BD-8CC821E75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870" y="1600200"/>
            <a:ext cx="4071773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0A630-1D37-4C20-8B99-492998702F68}"/>
              </a:ext>
            </a:extLst>
          </p:cNvPr>
          <p:cNvSpPr txBox="1"/>
          <p:nvPr/>
        </p:nvSpPr>
        <p:spPr>
          <a:xfrm>
            <a:off x="38100" y="3012688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4 Hash Tables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473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F44-BBFF-480B-BA0F-7A28D07E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8"/>
          <a:stretch/>
        </p:blipFill>
        <p:spPr>
          <a:xfrm>
            <a:off x="27994" y="38119"/>
            <a:ext cx="2653466" cy="31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697D-65B2-4E1B-B510-32F35F802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2681460" y="38117"/>
            <a:ext cx="3626034" cy="306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FA5D-2AF8-4736-AFFB-0A194D5F7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94" y="38117"/>
            <a:ext cx="2582231" cy="30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BDDF3-613A-4357-84C5-443D9B148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2" y="3223284"/>
            <a:ext cx="4767744" cy="359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DFBA-CEE9-400D-95AB-2CC819CE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43" y="38119"/>
            <a:ext cx="3366264" cy="304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C5540F-3CE3-4561-8AFA-EC1AD771662B}"/>
              </a:ext>
            </a:extLst>
          </p:cNvPr>
          <p:cNvSpPr/>
          <p:nvPr/>
        </p:nvSpPr>
        <p:spPr>
          <a:xfrm>
            <a:off x="4877033" y="31831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Doubly-Linked Lists: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C4C91-982F-42B2-A5C8-C652AB591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033" y="3490234"/>
            <a:ext cx="4767744" cy="33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A7A8-9833-4084-B326-DB60FD0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" y="27993"/>
            <a:ext cx="3588965" cy="331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D865B-C6A2-4D9D-9000-29F40DAA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13" y="27993"/>
            <a:ext cx="5388467" cy="331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6C1E6-FE00-4AE9-8375-5F5C4F33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80" y="27993"/>
            <a:ext cx="2926534" cy="331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1F04D-C2C5-433B-9167-70CF13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6" y="3400165"/>
            <a:ext cx="3039993" cy="34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05B84-2AAD-4E69-9B2E-E6D6F41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39" y="3400165"/>
            <a:ext cx="4328808" cy="3426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278729-0AF6-40E4-92AA-E28AF09FA6B1}"/>
              </a:ext>
            </a:extLst>
          </p:cNvPr>
          <p:cNvSpPr/>
          <p:nvPr/>
        </p:nvSpPr>
        <p:spPr>
          <a:xfrm>
            <a:off x="7577847" y="3414161"/>
            <a:ext cx="45315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Push(Key):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Top():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Pop(): remove and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8B2B2-EE2A-448C-995D-62D621EE1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307" y="5113211"/>
            <a:ext cx="3506585" cy="16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E43A-28EA-4B99-83A8-089D8392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8"/>
          <a:stretch/>
        </p:blipFill>
        <p:spPr>
          <a:xfrm>
            <a:off x="51121" y="187471"/>
            <a:ext cx="3781577" cy="31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0568C-F932-4933-AB63-632FCA1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4" y="199112"/>
            <a:ext cx="4639995" cy="311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55E6E-DC25-4568-A2B2-F6F5574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5" y="199112"/>
            <a:ext cx="3537372" cy="311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0A3D-A570-4291-AE22-F3B0ECF1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7" y="3594498"/>
            <a:ext cx="3832043" cy="290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779FE-4C44-44F4-A883-1C6660423261}"/>
              </a:ext>
            </a:extLst>
          </p:cNvPr>
          <p:cNvSpPr/>
          <p:nvPr/>
        </p:nvSpPr>
        <p:spPr>
          <a:xfrm>
            <a:off x="3883164" y="3647509"/>
            <a:ext cx="4614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Queue: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Enqueue(Key):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Dequeue(): remove and return least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  <a:p>
            <a:r>
              <a:rPr lang="en-US" dirty="0"/>
              <a:t>FIFO: First-in, First-out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C84F-B2F3-41C6-81E5-ED6F8019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072" y="3594498"/>
            <a:ext cx="3828364" cy="2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6C96F-9DF6-4232-9326-BAEE55C5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" y="183913"/>
            <a:ext cx="3640009" cy="3081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C3F11-FE75-4094-B980-CAD89E04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46" y="211907"/>
            <a:ext cx="4134503" cy="3053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C8DCD-B89B-4090-B1C1-47D6C9D9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24" y="211907"/>
            <a:ext cx="4329988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F8E55-A50F-44C9-A8CA-71AB9DA0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40" y="3478873"/>
            <a:ext cx="4398829" cy="310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8AE36-57A5-40C2-95CC-B8D8F783D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583" y="3493394"/>
            <a:ext cx="4503188" cy="31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D4603-B09C-4C3B-A82A-ADA4BF982DD6}"/>
              </a:ext>
            </a:extLst>
          </p:cNvPr>
          <p:cNvSpPr/>
          <p:nvPr/>
        </p:nvSpPr>
        <p:spPr>
          <a:xfrm>
            <a:off x="4096139" y="46655"/>
            <a:ext cx="8048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Queue can be implemented with either a linked list (w tail pointer) or an array.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queue operation is O(1): Enqueue, Dequeue, Empty.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node with: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Children: a list of children nodes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FD45-F3C1-4EF3-8ABB-F9F8340E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9" y="980802"/>
            <a:ext cx="2069174" cy="198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2926C8-AB61-46F6-91FE-2F723C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" y="46655"/>
            <a:ext cx="4048690" cy="2845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0481E-107E-4C0B-8F49-80E668DA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62" y="980800"/>
            <a:ext cx="2498965" cy="19792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0AF9-D8F3-4B8C-95C1-C93E1D20D78C}"/>
              </a:ext>
            </a:extLst>
          </p:cNvPr>
          <p:cNvSpPr/>
          <p:nvPr/>
        </p:nvSpPr>
        <p:spPr>
          <a:xfrm>
            <a:off x="47449" y="2892510"/>
            <a:ext cx="40486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Root: top node in the tree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Child: line down directly from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Ancestor: parent, or parent of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Descendant: child, or child of child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Sibling: sharing the same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Leaf: node with no 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Level: 1 + # edges btw root and 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Height: max depth of subtree node and farthest leaf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tree nodes contains: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Left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AE918-A94D-46A1-A076-9FAB9C76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39" y="3124890"/>
            <a:ext cx="4706352" cy="1955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283C9-5D02-45F9-B8A4-75E2C7A2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370" y="3124890"/>
            <a:ext cx="3523065" cy="19558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969016-4D08-4F45-8985-A514F3A15E10}"/>
              </a:ext>
            </a:extLst>
          </p:cNvPr>
          <p:cNvSpPr/>
          <p:nvPr/>
        </p:nvSpPr>
        <p:spPr>
          <a:xfrm>
            <a:off x="4047173" y="5130845"/>
            <a:ext cx="8097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Walking a Tree: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Depth-first: we completely traverse one sub-tree before exploring a sibling sub-tree.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Breadth-first: we traverse all nodes at one level before progressing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2653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61D36-3BD1-4D05-885A-3309F14C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"/>
          <a:stretch/>
        </p:blipFill>
        <p:spPr>
          <a:xfrm>
            <a:off x="27993" y="3419668"/>
            <a:ext cx="5064064" cy="3419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EE7CC-56D7-4526-8701-FE03415E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27994" y="55980"/>
            <a:ext cx="5064064" cy="335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4DEB1-CC24-435B-B230-B67B7BFE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59" y="37325"/>
            <a:ext cx="4319217" cy="339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C424-C63D-44E9-AD10-BF58C715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58" y="3437139"/>
            <a:ext cx="4319217" cy="33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EE6E5-A5A9-4479-B2B1-813CBE9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" y="37324"/>
            <a:ext cx="4880009" cy="332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07F16-E62F-496F-9AC8-9D1B1EA1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7" y="37324"/>
            <a:ext cx="3935133" cy="332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43989-E464-42DD-A55A-A4904B55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" y="3362865"/>
            <a:ext cx="4127566" cy="345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28B6E-3E88-40BE-A861-693AF005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84" y="3366998"/>
            <a:ext cx="4127566" cy="345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DA4D8-C272-48C2-86D2-590C1B79A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362864"/>
            <a:ext cx="4030642" cy="345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31DD3-866C-4C21-B520-9C6B97266CEF}"/>
              </a:ext>
            </a:extLst>
          </p:cNvPr>
          <p:cNvSpPr/>
          <p:nvPr/>
        </p:nvSpPr>
        <p:spPr>
          <a:xfrm>
            <a:off x="8906911" y="2258438"/>
            <a:ext cx="3202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working with a tree, recursive algorithms are common</a:t>
            </a:r>
          </a:p>
        </p:txBody>
      </p:sp>
    </p:spTree>
    <p:extLst>
      <p:ext uri="{BB962C8B-B14F-4D97-AF65-F5344CB8AC3E}">
        <p14:creationId xmlns:p14="http://schemas.microsoft.com/office/powerpoint/2010/main" val="37963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9FCED-549D-4117-8EB4-4ACBF1707C62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2 Dynamic Arrays and Amortized Analysis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35A67-623A-4887-895C-987656DF2BFD}"/>
              </a:ext>
            </a:extLst>
          </p:cNvPr>
          <p:cNvSpPr txBox="1"/>
          <p:nvPr/>
        </p:nvSpPr>
        <p:spPr>
          <a:xfrm>
            <a:off x="132566" y="463687"/>
            <a:ext cx="1184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Arrays: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Static arrays: int </a:t>
            </a:r>
            <a:r>
              <a:rPr lang="en-US" dirty="0" err="1"/>
              <a:t>my_array</a:t>
            </a:r>
            <a:r>
              <a:rPr lang="en-US" dirty="0"/>
              <a:t>[100]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Dynamically-allocated arrays: int *</a:t>
            </a:r>
            <a:r>
              <a:rPr lang="en-US" dirty="0" err="1"/>
              <a:t>my_array</a:t>
            </a:r>
            <a:r>
              <a:rPr lang="en-US" dirty="0"/>
              <a:t> = new int[size];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 arrays (resizable arrays): store a pointer to a dynamically allocated array, and replace it with a newly-allocated array as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7F49-4375-47BC-A8AD-E9BEFE20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861993"/>
            <a:ext cx="3824879" cy="287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8FE4C-91F8-403E-A83A-01C59A3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5" y="1849030"/>
            <a:ext cx="3988734" cy="288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C268C-8A4F-4A2C-B7D1-B4708D3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3" y="4744833"/>
            <a:ext cx="5123944" cy="205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3B35-0ECC-4A78-AD27-50208AA49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7" y="4743554"/>
            <a:ext cx="5011706" cy="205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E98D-D4A5-4D29-BAAE-5B812A039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81" y="1861993"/>
            <a:ext cx="4176968" cy="28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Widescreen</PresentationFormat>
  <Paragraphs>97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vanchen10@gmail.com</cp:lastModifiedBy>
  <cp:revision>139</cp:revision>
  <dcterms:created xsi:type="dcterms:W3CDTF">2019-01-17T16:04:14Z</dcterms:created>
  <dcterms:modified xsi:type="dcterms:W3CDTF">2019-06-04T23:45:52Z</dcterms:modified>
</cp:coreProperties>
</file>